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PT Sans Narrow"/>
      <p:regular r:id="rId36"/>
      <p:bold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PTSansNarrow-bold.fntdata"/><Relationship Id="rId14" Type="http://schemas.openxmlformats.org/officeDocument/2006/relationships/slide" Target="slides/slide9.xml"/><Relationship Id="rId36" Type="http://schemas.openxmlformats.org/officeDocument/2006/relationships/font" Target="fonts/PTSansNarrow-regular.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a0dae447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ca0dae447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Drastic</a:t>
            </a:r>
            <a:r>
              <a:rPr lang="en"/>
              <a:t> difference from when we split it by neigh</a:t>
            </a:r>
            <a:r>
              <a:rPr lang="en"/>
              <a:t>borhoods because the top neighborhood was </a:t>
            </a:r>
            <a:r>
              <a:rPr lang="en">
                <a:solidFill>
                  <a:schemeClr val="dk1"/>
                </a:solidFill>
              </a:rPr>
              <a:t>Dorchester: 15972 reports: Most Common Animal Complaint: 'Pick up Dead Animal' with 7437 complaints. Which is different with the top zipcode witht he most amount of complaints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a0dae447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a0dae447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link to the head map? Can be used to visually </a:t>
            </a:r>
            <a:r>
              <a:rPr lang="en"/>
              <a:t>show (zooming in and out)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b04aae40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b04aae40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b04aae40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b04aae40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b04aae40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b04aae40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b04aae40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cb04aae40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decrease from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b04aae40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b04aae40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b04aae40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b04aae40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Allows you to interactively click on points within the maps and see all the info pertaining to the incidents that happened in that spot (in the example i clicked on theres 29 incidents and you can toggle between them)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a0dae447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a0dae447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150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High-density areas, potentially urban environments, are likely generating more complaints, as evidenced by the high counts in certain zip codes.</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sharp drop-off in complaints in the later zip codes suggests that these might be more rural or have less human-animal interaction.</a:t>
            </a:r>
            <a:endParaRPr sz="9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b04aae40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b04aae40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a0dae447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a0dae447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a0dae447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a0dae447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a0dae447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a0dae447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Overall Trend: All seasons show an increasing trend in counts from 2013 to 2023.</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Seasonal Peaks: Summer has the highest counts, winter has the lowest.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Growth Rates: Spring and summer exhibit a steady rise, while fall and winter have slower growth rates.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Warmer Weather: Animals are more active during warmer months, leading to more human-animal interactions.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Increased Human Activity: People tend to spend more time outdoors in the summer, possibly leading to more reports.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Breeding Season: Many species have their breeding seasons in the spring or early summer, which could result in a noticeable uptick in animal sightings or issues.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Visibility: Animals might be more visible as they search for food and water during hotter periods, when foliage is less dense.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a0dae447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a0dae447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150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Seasonality has a significant impact on the counts, which could reflect the behavior patterns of animals or the likelihood of human-animal encounters varying by season.</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overall upward trend across all seasons suggests an increasing frequency of events leading to complaints over the years.</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consistent peak during summer months could necessitate more focused animal management strategies in this period.</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winter months consistently have the lowest counts, which could influence resource allocation for the responsible agencies during this time.</a:t>
            </a:r>
            <a:endParaRPr sz="9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b04aae40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cb04aae40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b04aae40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b04aae40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Clr>
                <a:schemeClr val="dk1"/>
              </a:buClr>
              <a:buSzPts val="900"/>
              <a:buAutoNum type="arabicPeriod"/>
            </a:pPr>
            <a:r>
              <a:rPr lang="en" sz="900">
                <a:solidFill>
                  <a:schemeClr val="dk1"/>
                </a:solidFill>
              </a:rPr>
              <a:t>﻿﻿﻿Key Findings from the Base Analysis: Summarize the major insights and discoveries from your initial analysis. Talk about some of the assumptions you had to make and the limitations of the interpretations / answers you are claiming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b04aae40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b04aae40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900">
                <a:solidFill>
                  <a:srgbClr val="212121"/>
                </a:solidFill>
                <a:latin typeface="Open Sans"/>
                <a:ea typeface="Open Sans"/>
                <a:cs typeface="Open Sans"/>
                <a:sym typeface="Open Sans"/>
              </a:rPr>
              <a:t>Question 1:</a:t>
            </a:r>
            <a:endParaRPr sz="900">
              <a:solidFill>
                <a:srgbClr val="212121"/>
              </a:solidFill>
              <a:latin typeface="Open Sans"/>
              <a:ea typeface="Open Sans"/>
              <a:cs typeface="Open Sans"/>
              <a:sym typeface="Open Sans"/>
            </a:endParaRPr>
          </a:p>
          <a:p>
            <a:pPr indent="-285750" lvl="0" marL="457200" rtl="0" algn="l">
              <a:lnSpc>
                <a:spcPct val="115000"/>
              </a:lnSpc>
              <a:spcBef>
                <a:spcPts val="1500"/>
              </a:spcBef>
              <a:spcAft>
                <a:spcPts val="0"/>
              </a:spcAft>
              <a:buClr>
                <a:srgbClr val="212121"/>
              </a:buClr>
              <a:buSzPts val="900"/>
              <a:buFont typeface="Open Sans"/>
              <a:buChar char="●"/>
            </a:pPr>
            <a:r>
              <a:rPr lang="en" sz="900">
                <a:solidFill>
                  <a:srgbClr val="212121"/>
                </a:solidFill>
                <a:latin typeface="Open Sans"/>
                <a:ea typeface="Open Sans"/>
                <a:cs typeface="Open Sans"/>
                <a:sym typeface="Open Sans"/>
              </a:rPr>
              <a:t>Patterns of Activity: Different species have varying levels of activity at different times of day. Insights could reveal whether nocturnal animals, like raccoons, cause more complaints at night, or if daytime animals, like squirrels, are more active and therefore reported more during the day.</a:t>
            </a:r>
            <a:endParaRPr sz="900">
              <a:solidFill>
                <a:srgbClr val="212121"/>
              </a:solidFill>
              <a:latin typeface="Open Sans"/>
              <a:ea typeface="Open Sans"/>
              <a:cs typeface="Open Sans"/>
              <a:sym typeface="Open Sans"/>
            </a:endParaRPr>
          </a:p>
          <a:p>
            <a:pPr indent="-285750" lvl="0" marL="457200" rtl="0" algn="l">
              <a:lnSpc>
                <a:spcPct val="115000"/>
              </a:lnSpc>
              <a:spcBef>
                <a:spcPts val="0"/>
              </a:spcBef>
              <a:spcAft>
                <a:spcPts val="0"/>
              </a:spcAft>
              <a:buClr>
                <a:srgbClr val="212121"/>
              </a:buClr>
              <a:buSzPts val="900"/>
              <a:buFont typeface="Open Sans"/>
              <a:buChar char="●"/>
            </a:pPr>
            <a:r>
              <a:rPr lang="en" sz="900">
                <a:solidFill>
                  <a:srgbClr val="212121"/>
                </a:solidFill>
                <a:latin typeface="Open Sans"/>
                <a:ea typeface="Open Sans"/>
                <a:cs typeface="Open Sans"/>
                <a:sym typeface="Open Sans"/>
              </a:rPr>
              <a:t>Human-Wildlife Interaction: The time of day might also reflect human activity patterns and how they intersect with animal behaviors. For instance, complaints about dogs might be higher during early morning and late afternoon when people are more likely to walk their pets.</a:t>
            </a:r>
            <a:endParaRPr sz="900">
              <a:solidFill>
                <a:srgbClr val="212121"/>
              </a:solidFill>
              <a:latin typeface="Open Sans"/>
              <a:ea typeface="Open Sans"/>
              <a:cs typeface="Open Sans"/>
              <a:sym typeface="Open Sans"/>
            </a:endParaRPr>
          </a:p>
          <a:p>
            <a:pPr indent="-285750" lvl="0" marL="457200" rtl="0" algn="l">
              <a:lnSpc>
                <a:spcPct val="115000"/>
              </a:lnSpc>
              <a:spcBef>
                <a:spcPts val="0"/>
              </a:spcBef>
              <a:spcAft>
                <a:spcPts val="0"/>
              </a:spcAft>
              <a:buClr>
                <a:srgbClr val="212121"/>
              </a:buClr>
              <a:buSzPts val="900"/>
              <a:buFont typeface="Open Sans"/>
              <a:buChar char="●"/>
            </a:pPr>
            <a:r>
              <a:rPr lang="en" sz="900">
                <a:solidFill>
                  <a:srgbClr val="212121"/>
                </a:solidFill>
                <a:latin typeface="Open Sans"/>
                <a:ea typeface="Open Sans"/>
                <a:cs typeface="Open Sans"/>
                <a:sym typeface="Open Sans"/>
              </a:rPr>
              <a:t>Effectiveness of Control Measures: Understanding which animals are more active and problematic at certain times can help tailor control measures, such as scheduling animal control patrols at peak complaint times.</a:t>
            </a:r>
            <a:endParaRPr sz="900">
              <a:solidFill>
                <a:srgbClr val="212121"/>
              </a:solidFill>
              <a:latin typeface="Open Sans"/>
              <a:ea typeface="Open Sans"/>
              <a:cs typeface="Open Sans"/>
              <a:sym typeface="Open Sans"/>
            </a:endParaRPr>
          </a:p>
          <a:p>
            <a:pPr indent="0" lvl="0" marL="0" rtl="0" algn="l">
              <a:lnSpc>
                <a:spcPct val="115000"/>
              </a:lnSpc>
              <a:spcBef>
                <a:spcPts val="1500"/>
              </a:spcBef>
              <a:spcAft>
                <a:spcPts val="0"/>
              </a:spcAft>
              <a:buNone/>
            </a:pPr>
            <a:r>
              <a:rPr lang="en" sz="900">
                <a:solidFill>
                  <a:srgbClr val="212121"/>
                </a:solidFill>
                <a:latin typeface="Open Sans"/>
                <a:ea typeface="Open Sans"/>
                <a:cs typeface="Open Sans"/>
                <a:sym typeface="Open Sans"/>
              </a:rPr>
              <a:t>Question 2:</a:t>
            </a:r>
            <a:endParaRPr sz="900">
              <a:solidFill>
                <a:srgbClr val="212121"/>
              </a:solidFill>
              <a:latin typeface="Open Sans"/>
              <a:ea typeface="Open Sans"/>
              <a:cs typeface="Open Sans"/>
              <a:sym typeface="Open Sans"/>
            </a:endParaRPr>
          </a:p>
          <a:p>
            <a:pPr indent="-285750" lvl="0" marL="457200" rtl="0" algn="l">
              <a:lnSpc>
                <a:spcPct val="115000"/>
              </a:lnSpc>
              <a:spcBef>
                <a:spcPts val="1200"/>
              </a:spcBef>
              <a:spcAft>
                <a:spcPts val="0"/>
              </a:spcAft>
              <a:buClr>
                <a:srgbClr val="212121"/>
              </a:buClr>
              <a:buSzPts val="900"/>
              <a:buFont typeface="Open Sans"/>
              <a:buChar char="●"/>
            </a:pPr>
            <a:r>
              <a:rPr lang="en" sz="900">
                <a:solidFill>
                  <a:srgbClr val="212121"/>
                </a:solidFill>
                <a:latin typeface="Open Sans"/>
                <a:ea typeface="Open Sans"/>
                <a:cs typeface="Open Sans"/>
                <a:sym typeface="Open Sans"/>
              </a:rPr>
              <a:t>Habitat Influence on Complaints: Areas close to natural habitats may have higher instances of wildlife encounters, potentially leading to more complaints about certain species like birds or deer.</a:t>
            </a:r>
            <a:endParaRPr sz="900">
              <a:solidFill>
                <a:srgbClr val="212121"/>
              </a:solidFill>
              <a:latin typeface="Open Sans"/>
              <a:ea typeface="Open Sans"/>
              <a:cs typeface="Open Sans"/>
              <a:sym typeface="Open Sans"/>
            </a:endParaRPr>
          </a:p>
          <a:p>
            <a:pPr indent="-285750" lvl="0" marL="457200" rtl="0" algn="l">
              <a:lnSpc>
                <a:spcPct val="115000"/>
              </a:lnSpc>
              <a:spcBef>
                <a:spcPts val="0"/>
              </a:spcBef>
              <a:spcAft>
                <a:spcPts val="0"/>
              </a:spcAft>
              <a:buClr>
                <a:srgbClr val="212121"/>
              </a:buClr>
              <a:buSzPts val="900"/>
              <a:buFont typeface="Open Sans"/>
              <a:buChar char="●"/>
            </a:pPr>
            <a:r>
              <a:rPr lang="en" sz="900">
                <a:solidFill>
                  <a:srgbClr val="212121"/>
                </a:solidFill>
                <a:latin typeface="Open Sans"/>
                <a:ea typeface="Open Sans"/>
                <a:cs typeface="Open Sans"/>
                <a:sym typeface="Open Sans"/>
              </a:rPr>
              <a:t>Influence of Urban Planning: Insights might suggest how urban planning and the placement of parks and green spaces affect human-animal interactions, with implications for how new developments are designed.</a:t>
            </a:r>
            <a:endParaRPr sz="900">
              <a:solidFill>
                <a:srgbClr val="212121"/>
              </a:solidFill>
              <a:latin typeface="Open Sans"/>
              <a:ea typeface="Open Sans"/>
              <a:cs typeface="Open Sans"/>
              <a:sym typeface="Open Sans"/>
            </a:endParaRPr>
          </a:p>
          <a:p>
            <a:pPr indent="-285750" lvl="0" marL="457200" rtl="0" algn="l">
              <a:lnSpc>
                <a:spcPct val="115000"/>
              </a:lnSpc>
              <a:spcBef>
                <a:spcPts val="0"/>
              </a:spcBef>
              <a:spcAft>
                <a:spcPts val="0"/>
              </a:spcAft>
              <a:buClr>
                <a:srgbClr val="212121"/>
              </a:buClr>
              <a:buSzPts val="900"/>
              <a:buFont typeface="Open Sans"/>
              <a:buChar char="●"/>
            </a:pPr>
            <a:r>
              <a:rPr lang="en" sz="900">
                <a:solidFill>
                  <a:srgbClr val="212121"/>
                </a:solidFill>
                <a:latin typeface="Open Sans"/>
                <a:ea typeface="Open Sans"/>
                <a:cs typeface="Open Sans"/>
                <a:sym typeface="Open Sans"/>
              </a:rPr>
              <a:t>Effectiveness of Green Space Management: The relationship between complaints and proximity to green spaces could inform how these areas are managed, such as maintaining boundaries or creating buffer zones to minimize negative encounters.</a:t>
            </a:r>
            <a:endParaRPr sz="900">
              <a:solidFill>
                <a:srgbClr val="212121"/>
              </a:solidFill>
              <a:latin typeface="Open Sans"/>
              <a:ea typeface="Open Sans"/>
              <a:cs typeface="Open Sans"/>
              <a:sym typeface="Open Sans"/>
            </a:endParaRPr>
          </a:p>
          <a:p>
            <a:pPr indent="-285750" lvl="0" marL="457200" rtl="0" algn="l">
              <a:lnSpc>
                <a:spcPct val="115000"/>
              </a:lnSpc>
              <a:spcBef>
                <a:spcPts val="0"/>
              </a:spcBef>
              <a:spcAft>
                <a:spcPts val="0"/>
              </a:spcAft>
              <a:buClr>
                <a:srgbClr val="212121"/>
              </a:buClr>
              <a:buSzPts val="900"/>
              <a:buFont typeface="Open Sans"/>
              <a:buChar char="●"/>
            </a:pPr>
            <a:r>
              <a:rPr lang="en" sz="900">
                <a:solidFill>
                  <a:srgbClr val="212121"/>
                </a:solidFill>
                <a:latin typeface="Open Sans"/>
                <a:ea typeface="Open Sans"/>
                <a:cs typeface="Open Sans"/>
                <a:sym typeface="Open Sans"/>
              </a:rPr>
              <a:t>Public Education Needs: If there are indeed more complaints near parks, this could highlight the need for targeted public education on safely sharing spaces with wildlife.</a:t>
            </a:r>
            <a:endParaRPr sz="900">
              <a:solidFill>
                <a:srgbClr val="212121"/>
              </a:solidFill>
              <a:latin typeface="Open Sans"/>
              <a:ea typeface="Open Sans"/>
              <a:cs typeface="Open Sans"/>
              <a:sym typeface="Open Sans"/>
            </a:endParaRPr>
          </a:p>
          <a:p>
            <a:pPr indent="0" lvl="0" marL="0" rtl="0" algn="l">
              <a:lnSpc>
                <a:spcPct val="115000"/>
              </a:lnSpc>
              <a:spcBef>
                <a:spcPts val="1500"/>
              </a:spcBef>
              <a:spcAft>
                <a:spcPts val="1200"/>
              </a:spcAft>
              <a:buNone/>
            </a:pPr>
            <a:r>
              <a:t/>
            </a:r>
            <a:endParaRPr sz="1050">
              <a:solidFill>
                <a:schemeClr val="dk1"/>
              </a:solidFill>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a0dae447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a0dae447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Surroinding envirment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a0dae447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a0dae447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a0dae447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ca0dae447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latin typeface="Open Sans"/>
                <a:ea typeface="Open Sans"/>
                <a:cs typeface="Open Sans"/>
                <a:sym typeface="Open Sans"/>
              </a:rPr>
              <a:t>Updated the animals and the number of complaints; got rid of rodents as mentioned before and now the top animal with the most amount of complaints are digs </a:t>
            </a:r>
            <a:br>
              <a:rPr lang="en" sz="1000">
                <a:solidFill>
                  <a:srgbClr val="212121"/>
                </a:solidFill>
                <a:latin typeface="Open Sans"/>
                <a:ea typeface="Open Sans"/>
                <a:cs typeface="Open Sans"/>
                <a:sym typeface="Open Sans"/>
              </a:rPr>
            </a:br>
            <a:br>
              <a:rPr lang="en" sz="1000">
                <a:solidFill>
                  <a:srgbClr val="212121"/>
                </a:solidFill>
                <a:latin typeface="Open Sans"/>
                <a:ea typeface="Open Sans"/>
                <a:cs typeface="Open Sans"/>
                <a:sym typeface="Open Sans"/>
              </a:rPr>
            </a:br>
            <a:r>
              <a:rPr lang="en" sz="1000">
                <a:solidFill>
                  <a:srgbClr val="212121"/>
                </a:solidFill>
                <a:latin typeface="Open Sans"/>
                <a:ea typeface="Open Sans"/>
                <a:cs typeface="Open Sans"/>
                <a:sym typeface="Open Sans"/>
              </a:rPr>
              <a:t>Reasons for Frequency by Animal Type:</a:t>
            </a:r>
            <a:endParaRPr sz="1000">
              <a:solidFill>
                <a:srgbClr val="212121"/>
              </a:solidFill>
              <a:latin typeface="Open Sans"/>
              <a:ea typeface="Open Sans"/>
              <a:cs typeface="Open Sans"/>
              <a:sym typeface="Open Sans"/>
            </a:endParaRPr>
          </a:p>
          <a:p>
            <a:pPr indent="-228600" lvl="0" marL="457200" rtl="0" algn="l">
              <a:lnSpc>
                <a:spcPct val="115000"/>
              </a:lnSpc>
              <a:spcBef>
                <a:spcPts val="1500"/>
              </a:spcBef>
              <a:spcAft>
                <a:spcPts val="0"/>
              </a:spcAft>
              <a:buClr>
                <a:srgbClr val="212121"/>
              </a:buClr>
              <a:buSzPts val="1000"/>
              <a:buFont typeface="Open Sans"/>
              <a:buNone/>
            </a:pPr>
            <a:r>
              <a:rPr lang="en" sz="1000">
                <a:solidFill>
                  <a:srgbClr val="212121"/>
                </a:solidFill>
                <a:latin typeface="Open Sans"/>
                <a:ea typeface="Open Sans"/>
                <a:cs typeface="Open Sans"/>
                <a:sym typeface="Open Sans"/>
              </a:rPr>
              <a:t>Population and Urbanization: Dogs and birds are common in urban areas, and as the human population grows, encounters with these animals may increase.</a:t>
            </a:r>
            <a:endParaRPr sz="1000">
              <a:solidFill>
                <a:srgbClr val="212121"/>
              </a:solidFill>
              <a:latin typeface="Open Sans"/>
              <a:ea typeface="Open Sans"/>
              <a:cs typeface="Open Sans"/>
              <a:sym typeface="Open Sans"/>
            </a:endParaRPr>
          </a:p>
          <a:p>
            <a:pPr indent="-228600" lvl="0" marL="457200" rtl="0" algn="l">
              <a:lnSpc>
                <a:spcPct val="115000"/>
              </a:lnSpc>
              <a:spcBef>
                <a:spcPts val="0"/>
              </a:spcBef>
              <a:spcAft>
                <a:spcPts val="0"/>
              </a:spcAft>
              <a:buClr>
                <a:srgbClr val="212121"/>
              </a:buClr>
              <a:buSzPts val="1000"/>
              <a:buFont typeface="Open Sans"/>
              <a:buNone/>
            </a:pPr>
            <a:r>
              <a:rPr lang="en" sz="1000">
                <a:solidFill>
                  <a:srgbClr val="212121"/>
                </a:solidFill>
                <a:latin typeface="Open Sans"/>
                <a:ea typeface="Open Sans"/>
                <a:cs typeface="Open Sans"/>
                <a:sym typeface="Open Sans"/>
              </a:rPr>
              <a:t>Housing Conditions: Bedbug infestations are often associated with high-density housing and can spread quickly in apartment complexes, which might be prevalent in certain areas of Boston.</a:t>
            </a:r>
            <a:endParaRPr sz="1000">
              <a:solidFill>
                <a:srgbClr val="212121"/>
              </a:solidFill>
              <a:latin typeface="Open Sans"/>
              <a:ea typeface="Open Sans"/>
              <a:cs typeface="Open Sans"/>
              <a:sym typeface="Open Sans"/>
            </a:endParaRPr>
          </a:p>
          <a:p>
            <a:pPr indent="0" lvl="0" marL="0" rtl="0" algn="l">
              <a:spcBef>
                <a:spcPts val="15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b04aae40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b04aae40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the time series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b04aae40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b04aae40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Updated the time series </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p>
            <a:pPr indent="0" lvl="0" marL="0" rtl="0" algn="l">
              <a:lnSpc>
                <a:spcPct val="115000"/>
              </a:lnSpc>
              <a:spcBef>
                <a:spcPts val="150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Reasons for Increasing Trends Over Years:</a:t>
            </a:r>
            <a:endParaRPr sz="1000">
              <a:solidFill>
                <a:schemeClr val="dk1"/>
              </a:solidFill>
              <a:latin typeface="Open Sans"/>
              <a:ea typeface="Open Sans"/>
              <a:cs typeface="Open Sans"/>
              <a:sym typeface="Open Sans"/>
            </a:endParaRPr>
          </a:p>
          <a:p>
            <a:pPr indent="-228600" lvl="0" marL="457200" rtl="0" algn="l">
              <a:lnSpc>
                <a:spcPct val="115000"/>
              </a:lnSpc>
              <a:spcBef>
                <a:spcPts val="1500"/>
              </a:spcBef>
              <a:spcAft>
                <a:spcPts val="0"/>
              </a:spcAft>
              <a:buClr>
                <a:schemeClr val="dk1"/>
              </a:buClr>
              <a:buSzPts val="1000"/>
              <a:buFont typeface="Open Sans"/>
              <a:buNone/>
            </a:pPr>
            <a:r>
              <a:rPr lang="en" sz="1000">
                <a:solidFill>
                  <a:schemeClr val="dk1"/>
                </a:solidFill>
                <a:latin typeface="Open Sans"/>
                <a:ea typeface="Open Sans"/>
                <a:cs typeface="Open Sans"/>
                <a:sym typeface="Open Sans"/>
              </a:rPr>
              <a:t>Growing Population: An increasing human population can lead to more interactions with animals, resulting in more complaints.</a:t>
            </a:r>
            <a:endParaRPr sz="1000">
              <a:solidFill>
                <a:schemeClr val="dk1"/>
              </a:solidFill>
              <a:latin typeface="Open Sans"/>
              <a:ea typeface="Open Sans"/>
              <a:cs typeface="Open Sans"/>
              <a:sym typeface="Open Sans"/>
            </a:endParaRPr>
          </a:p>
          <a:p>
            <a:pPr indent="-228600" lvl="0" marL="457200" rtl="0" algn="l">
              <a:lnSpc>
                <a:spcPct val="115000"/>
              </a:lnSpc>
              <a:spcBef>
                <a:spcPts val="0"/>
              </a:spcBef>
              <a:spcAft>
                <a:spcPts val="0"/>
              </a:spcAft>
              <a:buClr>
                <a:schemeClr val="dk1"/>
              </a:buClr>
              <a:buSzPts val="1000"/>
              <a:buFont typeface="Open Sans"/>
              <a:buNone/>
            </a:pPr>
            <a:r>
              <a:rPr lang="en" sz="1000">
                <a:solidFill>
                  <a:schemeClr val="dk1"/>
                </a:solidFill>
                <a:latin typeface="Open Sans"/>
                <a:ea typeface="Open Sans"/>
                <a:cs typeface="Open Sans"/>
                <a:sym typeface="Open Sans"/>
              </a:rPr>
              <a:t>Reporting Awareness: There could be increased public awareness and reporting efficiency, leading to higher numbers of recorded complaints.</a:t>
            </a:r>
            <a:endParaRPr sz="1000">
              <a:solidFill>
                <a:schemeClr val="dk1"/>
              </a:solidFill>
              <a:latin typeface="Open Sans"/>
              <a:ea typeface="Open Sans"/>
              <a:cs typeface="Open Sans"/>
              <a:sym typeface="Open Sans"/>
            </a:endParaRPr>
          </a:p>
          <a:p>
            <a:pPr indent="-228600" lvl="0" marL="457200" rtl="0" algn="l">
              <a:lnSpc>
                <a:spcPct val="115000"/>
              </a:lnSpc>
              <a:spcBef>
                <a:spcPts val="0"/>
              </a:spcBef>
              <a:spcAft>
                <a:spcPts val="0"/>
              </a:spcAft>
              <a:buClr>
                <a:schemeClr val="dk1"/>
              </a:buClr>
              <a:buSzPts val="1000"/>
              <a:buFont typeface="Open Sans"/>
              <a:buNone/>
            </a:pPr>
            <a:r>
              <a:rPr lang="en" sz="1000">
                <a:solidFill>
                  <a:schemeClr val="dk1"/>
                </a:solidFill>
                <a:latin typeface="Open Sans"/>
                <a:ea typeface="Open Sans"/>
                <a:cs typeface="Open Sans"/>
                <a:sym typeface="Open Sans"/>
              </a:rPr>
              <a:t>Environmental Changes: Changes in urban wildlife habitats and climate may affect animal behavior, leading to more frequent human-animal interactions.</a:t>
            </a:r>
            <a:endParaRPr sz="1000">
              <a:solidFill>
                <a:schemeClr val="dk1"/>
              </a:solidFill>
              <a:latin typeface="Open Sans"/>
              <a:ea typeface="Open Sans"/>
              <a:cs typeface="Open Sans"/>
              <a:sym typeface="Open Sans"/>
            </a:endParaRPr>
          </a:p>
          <a:p>
            <a:pPr indent="0" lvl="0" marL="0" rtl="0" algn="l">
              <a:spcBef>
                <a:spcPts val="15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b04aae40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b04aae40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a0dae447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a0dae447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a0dae447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a0dae447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During the last client meeting we had this bar chart: animal complaints by neighborhoods and was suggested to use zipcodes instead because neighborhood borders can get complicated </a:t>
            </a:r>
            <a:r>
              <a:rPr lang="en" sz="1200">
                <a:solidFill>
                  <a:schemeClr val="dk1"/>
                </a:solidFill>
                <a:latin typeface="Open Sans"/>
                <a:ea typeface="Open Sans"/>
                <a:cs typeface="Open Sans"/>
                <a:sym typeface="Open Sans"/>
              </a:rPr>
              <a:t>however</a:t>
            </a:r>
            <a:r>
              <a:rPr lang="en" sz="1200">
                <a:solidFill>
                  <a:schemeClr val="dk1"/>
                </a:solidFill>
                <a:latin typeface="Open Sans"/>
                <a:ea typeface="Open Sans"/>
                <a:cs typeface="Open Sans"/>
                <a:sym typeface="Open Sans"/>
              </a:rPr>
              <a:t> zipcodes cant be </a:t>
            </a:r>
            <a:r>
              <a:rPr lang="en" sz="1200">
                <a:solidFill>
                  <a:schemeClr val="dk1"/>
                </a:solidFill>
                <a:latin typeface="Open Sans"/>
                <a:ea typeface="Open Sans"/>
                <a:cs typeface="Open Sans"/>
                <a:sym typeface="Open Sans"/>
              </a:rPr>
              <a:t>changed.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rgbClr val="ECECEC"/>
                </a:solidFill>
                <a:highlight>
                  <a:srgbClr val="212121"/>
                </a:highlight>
                <a:latin typeface="Roboto"/>
                <a:ea typeface="Roboto"/>
                <a:cs typeface="Roboto"/>
                <a:sym typeface="Roboto"/>
              </a:rPr>
              <a:t>Figure X: Bar chart representation of the number of animal complaints categorized by zip code areas. The data illustrates a clear disparity in the frequency of complaints, with the highest number of reports being in the 01224 zip code area, reaching a peak of 6472 complaints. A descending pattern is evident as the number of complaints decreases progressively across the subsequent zip code areas. The chart shows a broad range of data, with the lowest number of complaints recorded in the 02446 zip code area, with only 3 reports. This visual aids in identifying potential hotspots for animal-related incidents and could be pivotal in allocating resources for animal control services more efficiently.</a:t>
            </a:r>
            <a:endParaRPr sz="12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rcg.is/1H0ea9" TargetMode="External"/><Relationship Id="rId4" Type="http://schemas.openxmlformats.org/officeDocument/2006/relationships/image" Target="../media/image8.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EF6C00"/>
                </a:solidFill>
              </a:rPr>
              <a:t>311 Mid-Semester Updates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Team B</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5 </a:t>
            </a:r>
            <a:r>
              <a:rPr lang="en"/>
              <a:t>Zip Codes</a:t>
            </a:r>
            <a:r>
              <a:rPr lang="en"/>
              <a:t>: </a:t>
            </a:r>
            <a:endParaRPr/>
          </a:p>
        </p:txBody>
      </p:sp>
      <p:sp>
        <p:nvSpPr>
          <p:cNvPr id="123" name="Google Shape;123;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02124: 6472 reports | Most Common Complaint: 'Pick up Dead Animal' with 2721 complaints.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02130: 5472 reports | Most Common Complaint: 'Pick up Dead Animal' with 2713 complaints.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02125: 5104 reports | Most Common Complaint: 'Pick up Dead Animal' with 2473 complaints.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02135: 4620 reports | Most Common Complaint: 'Pick up Dead Animal' with 2114 complaints.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02128: 4367 reports | Most Common Complaint: 'Pick up Dead Animal' with 1843 complaints.</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1084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 Total Reports</a:t>
            </a:r>
            <a:endParaRPr/>
          </a:p>
        </p:txBody>
      </p:sp>
      <p:pic>
        <p:nvPicPr>
          <p:cNvPr id="129" name="Google Shape;129;p23"/>
          <p:cNvPicPr preferRelativeResize="0"/>
          <p:nvPr/>
        </p:nvPicPr>
        <p:blipFill>
          <a:blip r:embed="rId3">
            <a:alphaModFix/>
          </a:blip>
          <a:stretch>
            <a:fillRect/>
          </a:stretch>
        </p:blipFill>
        <p:spPr>
          <a:xfrm>
            <a:off x="1951000" y="815850"/>
            <a:ext cx="5351926" cy="4024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161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Dog Reports - 2023</a:t>
            </a:r>
            <a:endParaRPr/>
          </a:p>
        </p:txBody>
      </p:sp>
      <p:pic>
        <p:nvPicPr>
          <p:cNvPr id="135" name="Google Shape;135;p24"/>
          <p:cNvPicPr preferRelativeResize="0"/>
          <p:nvPr/>
        </p:nvPicPr>
        <p:blipFill>
          <a:blip r:embed="rId3">
            <a:alphaModFix/>
          </a:blip>
          <a:stretch>
            <a:fillRect/>
          </a:stretch>
        </p:blipFill>
        <p:spPr>
          <a:xfrm>
            <a:off x="1645100" y="868625"/>
            <a:ext cx="5853798" cy="4129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1612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Dog Reports - 2022</a:t>
            </a:r>
            <a:endParaRPr/>
          </a:p>
        </p:txBody>
      </p:sp>
      <p:pic>
        <p:nvPicPr>
          <p:cNvPr id="141" name="Google Shape;141;p25"/>
          <p:cNvPicPr preferRelativeResize="0"/>
          <p:nvPr/>
        </p:nvPicPr>
        <p:blipFill>
          <a:blip r:embed="rId3">
            <a:alphaModFix/>
          </a:blip>
          <a:stretch>
            <a:fillRect/>
          </a:stretch>
        </p:blipFill>
        <p:spPr>
          <a:xfrm>
            <a:off x="1665502" y="793250"/>
            <a:ext cx="5812976" cy="4190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1612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Dog Reports - 2021</a:t>
            </a:r>
            <a:endParaRPr/>
          </a:p>
        </p:txBody>
      </p:sp>
      <p:pic>
        <p:nvPicPr>
          <p:cNvPr id="147" name="Google Shape;147;p26"/>
          <p:cNvPicPr preferRelativeResize="0"/>
          <p:nvPr/>
        </p:nvPicPr>
        <p:blipFill>
          <a:blip r:embed="rId3">
            <a:alphaModFix/>
          </a:blip>
          <a:stretch>
            <a:fillRect/>
          </a:stretch>
        </p:blipFill>
        <p:spPr>
          <a:xfrm>
            <a:off x="1536300" y="763075"/>
            <a:ext cx="6071400" cy="4160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1612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Dog Reports - 2020</a:t>
            </a:r>
            <a:endParaRPr/>
          </a:p>
        </p:txBody>
      </p:sp>
      <p:pic>
        <p:nvPicPr>
          <p:cNvPr id="153" name="Google Shape;153;p27"/>
          <p:cNvPicPr preferRelativeResize="0"/>
          <p:nvPr/>
        </p:nvPicPr>
        <p:blipFill>
          <a:blip r:embed="rId3">
            <a:alphaModFix/>
          </a:blip>
          <a:stretch>
            <a:fillRect/>
          </a:stretch>
        </p:blipFill>
        <p:spPr>
          <a:xfrm>
            <a:off x="1724188" y="868650"/>
            <a:ext cx="5695623" cy="4057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1612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Dog Reports - 2019</a:t>
            </a:r>
            <a:endParaRPr/>
          </a:p>
        </p:txBody>
      </p:sp>
      <p:pic>
        <p:nvPicPr>
          <p:cNvPr id="159" name="Google Shape;159;p28"/>
          <p:cNvPicPr preferRelativeResize="0"/>
          <p:nvPr/>
        </p:nvPicPr>
        <p:blipFill>
          <a:blip r:embed="rId3">
            <a:alphaModFix/>
          </a:blip>
          <a:stretch>
            <a:fillRect/>
          </a:stretch>
        </p:blipFill>
        <p:spPr>
          <a:xfrm>
            <a:off x="1520738" y="868650"/>
            <a:ext cx="6102526" cy="4105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Interactive maps - </a:t>
            </a:r>
            <a:r>
              <a:rPr lang="en" u="sng">
                <a:solidFill>
                  <a:schemeClr val="hlink"/>
                </a:solidFill>
                <a:hlinkClick r:id="rId3"/>
              </a:rPr>
              <a:t>https://arcg.is/1H0ea9</a:t>
            </a:r>
            <a:endParaRPr/>
          </a:p>
        </p:txBody>
      </p:sp>
      <p:pic>
        <p:nvPicPr>
          <p:cNvPr id="165" name="Google Shape;165;p29"/>
          <p:cNvPicPr preferRelativeResize="0"/>
          <p:nvPr/>
        </p:nvPicPr>
        <p:blipFill>
          <a:blip r:embed="rId4">
            <a:alphaModFix/>
          </a:blip>
          <a:stretch>
            <a:fillRect/>
          </a:stretch>
        </p:blipFill>
        <p:spPr>
          <a:xfrm>
            <a:off x="311700" y="1245675"/>
            <a:ext cx="4928611" cy="3686275"/>
          </a:xfrm>
          <a:prstGeom prst="rect">
            <a:avLst/>
          </a:prstGeom>
          <a:noFill/>
          <a:ln>
            <a:noFill/>
          </a:ln>
        </p:spPr>
      </p:pic>
      <p:pic>
        <p:nvPicPr>
          <p:cNvPr id="166" name="Google Shape;166;p29"/>
          <p:cNvPicPr preferRelativeResize="0"/>
          <p:nvPr/>
        </p:nvPicPr>
        <p:blipFill>
          <a:blip r:embed="rId5">
            <a:alphaModFix/>
          </a:blip>
          <a:stretch>
            <a:fillRect/>
          </a:stretch>
        </p:blipFill>
        <p:spPr>
          <a:xfrm>
            <a:off x="5404536" y="2002450"/>
            <a:ext cx="3598888" cy="2349493"/>
          </a:xfrm>
          <a:prstGeom prst="rect">
            <a:avLst/>
          </a:prstGeom>
          <a:noFill/>
          <a:ln>
            <a:noFill/>
          </a:ln>
        </p:spPr>
      </p:pic>
      <p:sp>
        <p:nvSpPr>
          <p:cNvPr id="167" name="Google Shape;167;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Insights for Q1</a:t>
            </a:r>
            <a:endParaRPr/>
          </a:p>
        </p:txBody>
      </p:sp>
      <p:sp>
        <p:nvSpPr>
          <p:cNvPr id="173" name="Google Shape;173;p3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spcBef>
                <a:spcPts val="1500"/>
              </a:spcBef>
              <a:spcAft>
                <a:spcPts val="0"/>
              </a:spcAft>
              <a:buClr>
                <a:srgbClr val="000000"/>
              </a:buClr>
              <a:buSzPts val="2000"/>
              <a:buChar char="-"/>
            </a:pPr>
            <a:r>
              <a:rPr b="1" lang="en" sz="2000">
                <a:solidFill>
                  <a:srgbClr val="000000"/>
                </a:solidFill>
              </a:rPr>
              <a:t>High density areas</a:t>
            </a:r>
            <a:endParaRPr b="1" sz="2000">
              <a:solidFill>
                <a:srgbClr val="000000"/>
              </a:solidFill>
            </a:endParaRPr>
          </a:p>
          <a:p>
            <a:pPr indent="-355600" lvl="1" marL="914400" rtl="0" algn="l">
              <a:spcBef>
                <a:spcPts val="0"/>
              </a:spcBef>
              <a:spcAft>
                <a:spcPts val="0"/>
              </a:spcAft>
              <a:buClr>
                <a:srgbClr val="000000"/>
              </a:buClr>
              <a:buSzPts val="2000"/>
              <a:buChar char="-"/>
            </a:pPr>
            <a:r>
              <a:rPr lang="en" sz="2000">
                <a:solidFill>
                  <a:srgbClr val="000000"/>
                </a:solidFill>
              </a:rPr>
              <a:t>More prone to issues requiring animal control services</a:t>
            </a:r>
            <a:endParaRPr sz="2000">
              <a:solidFill>
                <a:srgbClr val="000000"/>
              </a:solidFill>
            </a:endParaRPr>
          </a:p>
          <a:p>
            <a:pPr indent="-355600" lvl="0" marL="457200" rtl="0" algn="l">
              <a:spcBef>
                <a:spcPts val="0"/>
              </a:spcBef>
              <a:spcAft>
                <a:spcPts val="0"/>
              </a:spcAft>
              <a:buClr>
                <a:srgbClr val="000000"/>
              </a:buClr>
              <a:buSzPts val="2000"/>
              <a:buChar char="-"/>
            </a:pPr>
            <a:r>
              <a:rPr b="1" lang="en" sz="2000">
                <a:solidFill>
                  <a:srgbClr val="000000"/>
                </a:solidFill>
              </a:rPr>
              <a:t>A</a:t>
            </a:r>
            <a:r>
              <a:rPr b="1" lang="en" sz="2000">
                <a:solidFill>
                  <a:srgbClr val="000000"/>
                </a:solidFill>
              </a:rPr>
              <a:t>nimal carcasses </a:t>
            </a:r>
            <a:endParaRPr b="1" sz="2000">
              <a:solidFill>
                <a:srgbClr val="000000"/>
              </a:solidFill>
            </a:endParaRPr>
          </a:p>
          <a:p>
            <a:pPr indent="-355600" lvl="1" marL="914400" rtl="0" algn="l">
              <a:spcBef>
                <a:spcPts val="0"/>
              </a:spcBef>
              <a:spcAft>
                <a:spcPts val="0"/>
              </a:spcAft>
              <a:buClr>
                <a:srgbClr val="000000"/>
              </a:buClr>
              <a:buSzPts val="2000"/>
              <a:buChar char="-"/>
            </a:pPr>
            <a:r>
              <a:rPr lang="en" sz="2000">
                <a:solidFill>
                  <a:srgbClr val="000000"/>
                </a:solidFill>
              </a:rPr>
              <a:t>Widespread issue requiring city attention</a:t>
            </a:r>
            <a:endParaRPr sz="2000">
              <a:solidFill>
                <a:srgbClr val="000000"/>
              </a:solidFill>
            </a:endParaRPr>
          </a:p>
          <a:p>
            <a:pPr indent="-355600" lvl="0" marL="457200" rtl="0" algn="l">
              <a:spcBef>
                <a:spcPts val="0"/>
              </a:spcBef>
              <a:spcAft>
                <a:spcPts val="0"/>
              </a:spcAft>
              <a:buClr>
                <a:srgbClr val="000000"/>
              </a:buClr>
              <a:buSzPts val="2000"/>
              <a:buChar char="-"/>
            </a:pPr>
            <a:r>
              <a:rPr b="1" lang="en" sz="2000">
                <a:solidFill>
                  <a:srgbClr val="000000"/>
                </a:solidFill>
              </a:rPr>
              <a:t>Zip codes with lower frequency of complaints</a:t>
            </a:r>
            <a:endParaRPr b="1" sz="2000">
              <a:solidFill>
                <a:srgbClr val="000000"/>
              </a:solidFill>
            </a:endParaRPr>
          </a:p>
          <a:p>
            <a:pPr indent="-355600" lvl="1" marL="914400" rtl="0" algn="l">
              <a:spcBef>
                <a:spcPts val="0"/>
              </a:spcBef>
              <a:spcAft>
                <a:spcPts val="0"/>
              </a:spcAft>
              <a:buClr>
                <a:srgbClr val="000000"/>
              </a:buClr>
              <a:buSzPts val="2000"/>
              <a:buChar char="-"/>
            </a:pPr>
            <a:r>
              <a:rPr lang="en" sz="2000">
                <a:solidFill>
                  <a:srgbClr val="000000"/>
                </a:solidFill>
              </a:rPr>
              <a:t>Lower population of animals, better animal control measures, or fewer residents reporting in those areas</a:t>
            </a:r>
            <a:endParaRPr sz="20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Implications for City of Boston</a:t>
            </a:r>
            <a:endParaRPr/>
          </a:p>
        </p:txBody>
      </p:sp>
      <p:sp>
        <p:nvSpPr>
          <p:cNvPr id="179" name="Google Shape;179;p31"/>
          <p:cNvSpPr txBox="1"/>
          <p:nvPr>
            <p:ph idx="1" type="body"/>
          </p:nvPr>
        </p:nvSpPr>
        <p:spPr>
          <a:xfrm>
            <a:off x="311700" y="1266325"/>
            <a:ext cx="8520600" cy="3666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212121"/>
              </a:buClr>
              <a:buSzPts val="2000"/>
              <a:buChar char="-"/>
            </a:pPr>
            <a:r>
              <a:rPr b="1" lang="en" sz="2000">
                <a:solidFill>
                  <a:srgbClr val="212121"/>
                </a:solidFill>
              </a:rPr>
              <a:t>Resource Allocation</a:t>
            </a:r>
            <a:endParaRPr b="1" sz="2000">
              <a:solidFill>
                <a:srgbClr val="212121"/>
              </a:solidFill>
            </a:endParaRPr>
          </a:p>
          <a:p>
            <a:pPr indent="-355600" lvl="1" marL="914400" rtl="0" algn="l">
              <a:spcBef>
                <a:spcPts val="0"/>
              </a:spcBef>
              <a:spcAft>
                <a:spcPts val="0"/>
              </a:spcAft>
              <a:buClr>
                <a:srgbClr val="212121"/>
              </a:buClr>
              <a:buSzPts val="2000"/>
              <a:buChar char="-"/>
            </a:pPr>
            <a:r>
              <a:rPr lang="en" sz="2000">
                <a:solidFill>
                  <a:srgbClr val="212121"/>
                </a:solidFill>
              </a:rPr>
              <a:t>Allocate more resources, such as animal control officers and cleanup crews, to zip codes with more complaints</a:t>
            </a:r>
            <a:endParaRPr sz="2000">
              <a:solidFill>
                <a:srgbClr val="212121"/>
              </a:solidFill>
            </a:endParaRPr>
          </a:p>
          <a:p>
            <a:pPr indent="-355600" lvl="0" marL="457200" rtl="0" algn="l">
              <a:spcBef>
                <a:spcPts val="0"/>
              </a:spcBef>
              <a:spcAft>
                <a:spcPts val="0"/>
              </a:spcAft>
              <a:buClr>
                <a:srgbClr val="212121"/>
              </a:buClr>
              <a:buSzPts val="2000"/>
              <a:buChar char="-"/>
            </a:pPr>
            <a:r>
              <a:rPr b="1" lang="en" sz="2000">
                <a:solidFill>
                  <a:srgbClr val="212121"/>
                </a:solidFill>
              </a:rPr>
              <a:t>Public Awareness</a:t>
            </a:r>
            <a:endParaRPr b="1" sz="2000">
              <a:solidFill>
                <a:srgbClr val="212121"/>
              </a:solidFill>
            </a:endParaRPr>
          </a:p>
          <a:p>
            <a:pPr indent="-355600" lvl="1" marL="914400" rtl="0" algn="l">
              <a:spcBef>
                <a:spcPts val="0"/>
              </a:spcBef>
              <a:spcAft>
                <a:spcPts val="0"/>
              </a:spcAft>
              <a:buClr>
                <a:srgbClr val="212121"/>
              </a:buClr>
              <a:buSzPts val="2000"/>
              <a:buChar char="-"/>
            </a:pPr>
            <a:r>
              <a:rPr lang="en" sz="2000">
                <a:solidFill>
                  <a:srgbClr val="212121"/>
                </a:solidFill>
              </a:rPr>
              <a:t>Inform the public about responsible pet ownership, road safety to prevent animal accidents, and the importance of reporting dead animals</a:t>
            </a:r>
            <a:endParaRPr sz="2000">
              <a:solidFill>
                <a:srgbClr val="212121"/>
              </a:solidFill>
            </a:endParaRPr>
          </a:p>
          <a:p>
            <a:pPr indent="-355600" lvl="0" marL="457200" rtl="0" algn="l">
              <a:spcBef>
                <a:spcPts val="0"/>
              </a:spcBef>
              <a:spcAft>
                <a:spcPts val="0"/>
              </a:spcAft>
              <a:buClr>
                <a:srgbClr val="212121"/>
              </a:buClr>
              <a:buSzPts val="2000"/>
              <a:buChar char="-"/>
            </a:pPr>
            <a:r>
              <a:rPr b="1" lang="en" sz="2000">
                <a:solidFill>
                  <a:srgbClr val="212121"/>
                </a:solidFill>
              </a:rPr>
              <a:t>Investigate Underlying Issues</a:t>
            </a:r>
            <a:endParaRPr b="1" sz="2000">
              <a:solidFill>
                <a:srgbClr val="212121"/>
              </a:solidFill>
            </a:endParaRPr>
          </a:p>
          <a:p>
            <a:pPr indent="-355600" lvl="1" marL="914400" rtl="0" algn="l">
              <a:spcBef>
                <a:spcPts val="0"/>
              </a:spcBef>
              <a:spcAft>
                <a:spcPts val="0"/>
              </a:spcAft>
              <a:buClr>
                <a:srgbClr val="212121"/>
              </a:buClr>
              <a:buSzPts val="2000"/>
              <a:buChar char="-"/>
            </a:pPr>
            <a:r>
              <a:rPr lang="en" sz="2000">
                <a:solidFill>
                  <a:srgbClr val="212121"/>
                </a:solidFill>
              </a:rPr>
              <a:t>H</a:t>
            </a:r>
            <a:r>
              <a:rPr lang="en" sz="2000">
                <a:solidFill>
                  <a:srgbClr val="212121"/>
                </a:solidFill>
              </a:rPr>
              <a:t>igh traffic, proximity to natural habitats, or other factors?</a:t>
            </a:r>
            <a:endParaRPr sz="2000">
              <a:solidFill>
                <a:srgbClr val="21212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3775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840"/>
              <a:t>Project Description</a:t>
            </a:r>
            <a:endParaRPr sz="4840"/>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400">
                <a:solidFill>
                  <a:srgbClr val="000000"/>
                </a:solidFill>
              </a:rPr>
              <a:t>The City of Boston seeks a comprehensive analysis of animal-related reports submitted through the city's 311 application. This report should encompass the volume of complaints received, the species of animals involved, the specific localities where such complaints are prevalent, and any discernible patterns within these complaints, including seasonal variations or meteorological influences.</a:t>
            </a:r>
            <a:endParaRPr sz="32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1657200"/>
            <a:ext cx="8520600" cy="18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How do other factors such as season impact the nature of the complaints? </a:t>
            </a:r>
            <a:endParaRPr sz="5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b="1127" l="0" r="0" t="0"/>
          <a:stretch/>
        </p:blipFill>
        <p:spPr>
          <a:xfrm>
            <a:off x="592975" y="127100"/>
            <a:ext cx="7958055" cy="4492999"/>
          </a:xfrm>
          <a:prstGeom prst="rect">
            <a:avLst/>
          </a:prstGeom>
          <a:noFill/>
          <a:ln>
            <a:noFill/>
          </a:ln>
        </p:spPr>
      </p:pic>
      <p:sp>
        <p:nvSpPr>
          <p:cNvPr id="190" name="Google Shape;190;p33"/>
          <p:cNvSpPr txBox="1"/>
          <p:nvPr/>
        </p:nvSpPr>
        <p:spPr>
          <a:xfrm>
            <a:off x="519450" y="4620100"/>
            <a:ext cx="8105100" cy="33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1500"/>
              </a:spcAft>
              <a:buNone/>
            </a:pPr>
            <a:r>
              <a:rPr b="1" lang="en" sz="1000">
                <a:latin typeface="Times New Roman"/>
                <a:ea typeface="Times New Roman"/>
                <a:cs typeface="Times New Roman"/>
                <a:sym typeface="Times New Roman"/>
              </a:rPr>
              <a:t>Figure 3: </a:t>
            </a:r>
            <a:r>
              <a:rPr lang="en" sz="1000">
                <a:latin typeface="Times New Roman"/>
                <a:ea typeface="Times New Roman"/>
                <a:cs typeface="Times New Roman"/>
                <a:sym typeface="Times New Roman"/>
              </a:rPr>
              <a:t>depicts a line graph showing seasonal variation in counts from 2013 to 2023, with spring consistently having the lowest counts and summer showing the highest, indicating a possible correlation between seasonality and the recorded metric.</a:t>
            </a:r>
            <a:endParaRPr b="1" sz="10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Insights for Q2</a:t>
            </a:r>
            <a:endParaRPr/>
          </a:p>
        </p:txBody>
      </p:sp>
      <p:sp>
        <p:nvSpPr>
          <p:cNvPr id="196" name="Google Shape;196;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1500"/>
              </a:spcBef>
              <a:spcAft>
                <a:spcPts val="0"/>
              </a:spcAft>
              <a:buClr>
                <a:srgbClr val="000000"/>
              </a:buClr>
              <a:buSzPts val="1800"/>
              <a:buChar char="-"/>
            </a:pPr>
            <a:r>
              <a:rPr b="1" lang="en">
                <a:solidFill>
                  <a:srgbClr val="000000"/>
                </a:solidFill>
              </a:rPr>
              <a:t>Peak during Summer</a:t>
            </a:r>
            <a:endParaRPr b="1">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Higher activity levels for both humans and animals</a:t>
            </a:r>
            <a:endParaRPr sz="18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Lower number of complaints in Spring</a:t>
            </a:r>
            <a:endParaRPr b="1">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Animals coming out of hibernation or less human outdoor activity in the early part of the season</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Breeding season in Spring or early Summer</a:t>
            </a:r>
            <a:endParaRPr sz="18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Visibility and accessibility in colder months</a:t>
            </a:r>
            <a:endParaRPr b="1">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Snow and ice in winter might obscure carcasses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Difficult for residents to access areas where they might encounter animal issues</a:t>
            </a:r>
            <a:endParaRPr sz="18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Implications for City of Boston</a:t>
            </a:r>
            <a:endParaRPr/>
          </a:p>
        </p:txBody>
      </p:sp>
      <p:sp>
        <p:nvSpPr>
          <p:cNvPr id="202" name="Google Shape;202;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12121"/>
              </a:buClr>
              <a:buSzPts val="1800"/>
              <a:buChar char="-"/>
            </a:pPr>
            <a:r>
              <a:rPr b="1" lang="en">
                <a:solidFill>
                  <a:srgbClr val="212121"/>
                </a:solidFill>
              </a:rPr>
              <a:t>Preventative measures</a:t>
            </a:r>
            <a:endParaRPr b="1">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P</a:t>
            </a:r>
            <a:r>
              <a:rPr lang="en" sz="1800">
                <a:solidFill>
                  <a:srgbClr val="212121"/>
                </a:solidFill>
              </a:rPr>
              <a:t>lan ahead for summer surges in complaints</a:t>
            </a:r>
            <a:endParaRPr sz="1800">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More animal control staff during this season</a:t>
            </a:r>
            <a:endParaRPr sz="1800">
              <a:solidFill>
                <a:srgbClr val="212121"/>
              </a:solidFill>
            </a:endParaRPr>
          </a:p>
          <a:p>
            <a:pPr indent="-342900" lvl="0" marL="457200" rtl="0" algn="l">
              <a:spcBef>
                <a:spcPts val="0"/>
              </a:spcBef>
              <a:spcAft>
                <a:spcPts val="0"/>
              </a:spcAft>
              <a:buClr>
                <a:srgbClr val="212121"/>
              </a:buClr>
              <a:buSzPts val="1800"/>
              <a:buChar char="-"/>
            </a:pPr>
            <a:r>
              <a:rPr b="1" lang="en">
                <a:solidFill>
                  <a:srgbClr val="212121"/>
                </a:solidFill>
              </a:rPr>
              <a:t>Season-specific educational campaigns</a:t>
            </a:r>
            <a:endParaRPr b="1">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Educate the public on how to handle animal encounters and when to report them</a:t>
            </a:r>
            <a:endParaRPr sz="1800">
              <a:solidFill>
                <a:srgbClr val="212121"/>
              </a:solidFill>
            </a:endParaRPr>
          </a:p>
          <a:p>
            <a:pPr indent="-342900" lvl="0" marL="457200" rtl="0" algn="l">
              <a:spcBef>
                <a:spcPts val="0"/>
              </a:spcBef>
              <a:spcAft>
                <a:spcPts val="0"/>
              </a:spcAft>
              <a:buClr>
                <a:srgbClr val="212121"/>
              </a:buClr>
              <a:buSzPts val="1800"/>
              <a:buChar char="-"/>
            </a:pPr>
            <a:r>
              <a:rPr b="1" lang="en">
                <a:solidFill>
                  <a:srgbClr val="212121"/>
                </a:solidFill>
              </a:rPr>
              <a:t>Habitat management</a:t>
            </a:r>
            <a:endParaRPr b="1">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Habitat management strategies to prevent negative human-animal interactions</a:t>
            </a:r>
            <a:endParaRPr sz="1800">
              <a:solidFill>
                <a:srgbClr val="21212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208" name="Google Shape;208;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12121"/>
              </a:buClr>
              <a:buSzPts val="1800"/>
              <a:buChar char="-"/>
            </a:pPr>
            <a:r>
              <a:rPr b="1" lang="en">
                <a:solidFill>
                  <a:srgbClr val="212121"/>
                </a:solidFill>
              </a:rPr>
              <a:t>Causal analysis</a:t>
            </a:r>
            <a:endParaRPr b="1">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Graphs present trends and count, but do not explain why</a:t>
            </a:r>
            <a:endParaRPr sz="1800">
              <a:solidFill>
                <a:srgbClr val="212121"/>
              </a:solidFill>
            </a:endParaRPr>
          </a:p>
          <a:p>
            <a:pPr indent="-342900" lvl="0" marL="457200" rtl="0" algn="l">
              <a:spcBef>
                <a:spcPts val="0"/>
              </a:spcBef>
              <a:spcAft>
                <a:spcPts val="0"/>
              </a:spcAft>
              <a:buClr>
                <a:srgbClr val="212121"/>
              </a:buClr>
              <a:buSzPts val="1800"/>
              <a:buChar char="-"/>
            </a:pPr>
            <a:r>
              <a:rPr b="1" lang="en">
                <a:solidFill>
                  <a:srgbClr val="212121"/>
                </a:solidFill>
              </a:rPr>
              <a:t>Demographic data</a:t>
            </a:r>
            <a:endParaRPr b="1">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Could be crucial in understanding why some areas have more complaints than others</a:t>
            </a:r>
            <a:endParaRPr sz="1800">
              <a:solidFill>
                <a:srgbClr val="212121"/>
              </a:solidFill>
            </a:endParaRPr>
          </a:p>
          <a:p>
            <a:pPr indent="-342900" lvl="0" marL="457200" rtl="0" algn="l">
              <a:spcBef>
                <a:spcPts val="0"/>
              </a:spcBef>
              <a:spcAft>
                <a:spcPts val="0"/>
              </a:spcAft>
              <a:buClr>
                <a:srgbClr val="212121"/>
              </a:buClr>
              <a:buSzPts val="1800"/>
              <a:buChar char="-"/>
            </a:pPr>
            <a:r>
              <a:rPr b="1" lang="en">
                <a:solidFill>
                  <a:srgbClr val="212121"/>
                </a:solidFill>
              </a:rPr>
              <a:t>Potential reporting bias</a:t>
            </a:r>
            <a:endParaRPr b="1">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Increases in reports over time could reflect increased public awareness and reporting rather than a true increase in incidents</a:t>
            </a:r>
            <a:endParaRPr sz="1800">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Underreporting from certain demographics or regions</a:t>
            </a:r>
            <a:endParaRPr sz="1800">
              <a:solidFill>
                <a:srgbClr val="21212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1921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Extended Questions </a:t>
            </a:r>
            <a:endParaRPr/>
          </a:p>
          <a:p>
            <a:pPr indent="0" lvl="0" marL="0" rtl="0" algn="l">
              <a:spcBef>
                <a:spcPts val="0"/>
              </a:spcBef>
              <a:spcAft>
                <a:spcPts val="0"/>
              </a:spcAft>
              <a:buNone/>
            </a:pPr>
            <a:r>
              <a:t/>
            </a:r>
            <a:endParaRPr/>
          </a:p>
        </p:txBody>
      </p:sp>
      <p:sp>
        <p:nvSpPr>
          <p:cNvPr id="214" name="Google Shape;214;p37"/>
          <p:cNvSpPr txBox="1"/>
          <p:nvPr>
            <p:ph idx="1" type="body"/>
          </p:nvPr>
        </p:nvSpPr>
        <p:spPr>
          <a:xfrm>
            <a:off x="311700" y="82767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12121"/>
              </a:buClr>
              <a:buSzPts val="1800"/>
              <a:buChar char="-"/>
            </a:pPr>
            <a:r>
              <a:rPr b="1" lang="en">
                <a:solidFill>
                  <a:srgbClr val="212121"/>
                </a:solidFill>
              </a:rPr>
              <a:t>Question 1: How does the time of day impact the nature of the complaints?</a:t>
            </a:r>
            <a:endParaRPr b="1">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Patterns of activity</a:t>
            </a:r>
            <a:endParaRPr sz="1800">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Human-wildlife interaction</a:t>
            </a:r>
            <a:endParaRPr sz="1800">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Effectiveness of control measures</a:t>
            </a:r>
            <a:endParaRPr sz="1800">
              <a:solidFill>
                <a:srgbClr val="212121"/>
              </a:solidFill>
            </a:endParaRPr>
          </a:p>
          <a:p>
            <a:pPr indent="-342900" lvl="0" marL="457200" rtl="0" algn="l">
              <a:spcBef>
                <a:spcPts val="0"/>
              </a:spcBef>
              <a:spcAft>
                <a:spcPts val="0"/>
              </a:spcAft>
              <a:buClr>
                <a:srgbClr val="212121"/>
              </a:buClr>
              <a:buSzPts val="1800"/>
              <a:buChar char="-"/>
            </a:pPr>
            <a:r>
              <a:rPr b="1" lang="en">
                <a:solidFill>
                  <a:srgbClr val="212121"/>
                </a:solidFill>
              </a:rPr>
              <a:t>Question 2: How does the proximity to parks and green spaces impact the animal-related complaints? Are there more animal-related complaints in areas closer to parks or green spaces within the city?</a:t>
            </a:r>
            <a:endParaRPr b="1">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Habitat</a:t>
            </a:r>
            <a:r>
              <a:rPr lang="en" sz="1800">
                <a:solidFill>
                  <a:srgbClr val="212121"/>
                </a:solidFill>
              </a:rPr>
              <a:t> influence of complaints</a:t>
            </a:r>
            <a:endParaRPr sz="1800">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Influence of urban planning</a:t>
            </a:r>
            <a:endParaRPr sz="1800">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Effectiveness of green space management</a:t>
            </a:r>
            <a:endParaRPr sz="1800">
              <a:solidFill>
                <a:srgbClr val="21212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88100" y="2000525"/>
            <a:ext cx="2767800" cy="9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Thank you!</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Questions: </a:t>
            </a:r>
            <a:endParaRPr/>
          </a:p>
        </p:txBody>
      </p:sp>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sz="2400">
                <a:solidFill>
                  <a:srgbClr val="000000"/>
                </a:solidFill>
              </a:rPr>
              <a:t>How many reports were filed in the previous 2-3 years and 5-10 years, and are there any discernible trends in these reports, such as increases or decreases in total numbers? </a:t>
            </a:r>
            <a:endParaRPr sz="2400">
              <a:solidFill>
                <a:srgbClr val="000000"/>
              </a:solidFill>
            </a:endParaRPr>
          </a:p>
          <a:p>
            <a:pPr indent="-381000" lvl="0" marL="457200" rtl="0" algn="l">
              <a:lnSpc>
                <a:spcPct val="100000"/>
              </a:lnSpc>
              <a:spcBef>
                <a:spcPts val="0"/>
              </a:spcBef>
              <a:spcAft>
                <a:spcPts val="0"/>
              </a:spcAft>
              <a:buSzPts val="2400"/>
              <a:buChar char="-"/>
            </a:pPr>
            <a:r>
              <a:rPr lang="en" sz="2400">
                <a:solidFill>
                  <a:srgbClr val="000000"/>
                </a:solidFill>
              </a:rPr>
              <a:t> What types of animals are most commonly reported in complaints?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1612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Updates made from Early Insights Report </a:t>
            </a:r>
            <a:endParaRPr/>
          </a:p>
        </p:txBody>
      </p:sp>
      <p:pic>
        <p:nvPicPr>
          <p:cNvPr id="85" name="Google Shape;85;p16"/>
          <p:cNvPicPr preferRelativeResize="0"/>
          <p:nvPr/>
        </p:nvPicPr>
        <p:blipFill>
          <a:blip r:embed="rId3">
            <a:alphaModFix/>
          </a:blip>
          <a:stretch>
            <a:fillRect/>
          </a:stretch>
        </p:blipFill>
        <p:spPr>
          <a:xfrm>
            <a:off x="566225" y="725800"/>
            <a:ext cx="7889700" cy="3944876"/>
          </a:xfrm>
          <a:prstGeom prst="rect">
            <a:avLst/>
          </a:prstGeom>
          <a:noFill/>
          <a:ln>
            <a:noFill/>
          </a:ln>
        </p:spPr>
      </p:pic>
      <p:sp>
        <p:nvSpPr>
          <p:cNvPr id="86" name="Google Shape;86;p16"/>
          <p:cNvSpPr txBox="1"/>
          <p:nvPr/>
        </p:nvSpPr>
        <p:spPr>
          <a:xfrm>
            <a:off x="34200" y="4568825"/>
            <a:ext cx="9075600" cy="33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0"/>
              </a:spcAft>
              <a:buNone/>
            </a:pPr>
            <a:r>
              <a:rPr b="1" lang="en" sz="1000">
                <a:solidFill>
                  <a:srgbClr val="000000"/>
                </a:solidFill>
                <a:latin typeface="Times New Roman"/>
                <a:ea typeface="Times New Roman"/>
                <a:cs typeface="Times New Roman"/>
                <a:sym typeface="Times New Roman"/>
              </a:rPr>
              <a:t>Figure </a:t>
            </a:r>
            <a:r>
              <a:rPr b="1" lang="en" sz="1000">
                <a:latin typeface="Times New Roman"/>
                <a:ea typeface="Times New Roman"/>
                <a:cs typeface="Times New Roman"/>
                <a:sym typeface="Times New Roman"/>
              </a:rPr>
              <a:t>1: </a:t>
            </a:r>
            <a:r>
              <a:rPr lang="en" sz="1000">
                <a:solidFill>
                  <a:srgbClr val="000000"/>
                </a:solidFill>
                <a:latin typeface="Times New Roman"/>
                <a:ea typeface="Times New Roman"/>
                <a:cs typeface="Times New Roman"/>
                <a:sym typeface="Times New Roman"/>
              </a:rPr>
              <a:t>This bar graph illustrates the frequency of animal-related complaints, highlighting dogs, bedbugs and </a:t>
            </a:r>
            <a:r>
              <a:rPr lang="en" sz="1000">
                <a:latin typeface="Times New Roman"/>
                <a:ea typeface="Times New Roman"/>
                <a:cs typeface="Times New Roman"/>
                <a:sym typeface="Times New Roman"/>
              </a:rPr>
              <a:t>birds</a:t>
            </a:r>
            <a:r>
              <a:rPr lang="en" sz="1000">
                <a:solidFill>
                  <a:srgbClr val="000000"/>
                </a:solidFill>
                <a:latin typeface="Times New Roman"/>
                <a:ea typeface="Times New Roman"/>
                <a:cs typeface="Times New Roman"/>
                <a:sym typeface="Times New Roman"/>
              </a:rPr>
              <a:t> as the most commonly reported issues over the selected time frame.</a:t>
            </a:r>
            <a:endParaRPr sz="1000">
              <a:solidFill>
                <a:srgbClr val="000000"/>
              </a:solidFill>
              <a:latin typeface="Times New Roman"/>
              <a:ea typeface="Times New Roman"/>
              <a:cs typeface="Times New Roman"/>
              <a:sym typeface="Times New Roman"/>
            </a:endParaRPr>
          </a:p>
          <a:p>
            <a:pPr indent="0" lvl="0" marL="0" rtl="0" algn="ctr">
              <a:lnSpc>
                <a:spcPct val="115000"/>
              </a:lnSpc>
              <a:spcBef>
                <a:spcPts val="1500"/>
              </a:spcBef>
              <a:spcAft>
                <a:spcPts val="0"/>
              </a:spcAft>
              <a:buNone/>
            </a:pPr>
            <a:r>
              <a:t/>
            </a:r>
            <a:endParaRPr b="1" sz="900">
              <a:solidFill>
                <a:srgbClr val="000000"/>
              </a:solidFill>
              <a:latin typeface="Times New Roman"/>
              <a:ea typeface="Times New Roman"/>
              <a:cs typeface="Times New Roman"/>
              <a:sym typeface="Times New Roman"/>
            </a:endParaRPr>
          </a:p>
          <a:p>
            <a:pPr indent="0" lvl="0" marL="0" rtl="0" algn="ctr">
              <a:spcBef>
                <a:spcPts val="1500"/>
              </a:spcBef>
              <a:spcAft>
                <a:spcPts val="0"/>
              </a:spcAft>
              <a:buNone/>
            </a:pPr>
            <a:r>
              <a:t/>
            </a:r>
            <a:endParaRPr sz="1200">
              <a:solidFill>
                <a:srgbClr val="00000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nvSpPr>
        <p:spPr>
          <a:xfrm>
            <a:off x="0" y="4583075"/>
            <a:ext cx="9075600" cy="33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None/>
            </a:pPr>
            <a:r>
              <a:rPr b="1" lang="en" sz="1000">
                <a:latin typeface="Times New Roman"/>
                <a:ea typeface="Times New Roman"/>
                <a:cs typeface="Times New Roman"/>
                <a:sym typeface="Times New Roman"/>
              </a:rPr>
              <a:t>Figure 2.</a:t>
            </a:r>
            <a:r>
              <a:rPr lang="en" sz="1000">
                <a:latin typeface="Times New Roman"/>
                <a:ea typeface="Times New Roman"/>
                <a:cs typeface="Times New Roman"/>
                <a:sym typeface="Times New Roman"/>
              </a:rPr>
              <a:t> This scatter plot shows a clear ascending trend in animal-related complaints in Boston from 2013 to 2023, with a trend line highlighting the steady increase in reports over time.</a:t>
            </a:r>
            <a:endParaRPr sz="1000">
              <a:solidFill>
                <a:srgbClr val="000000"/>
              </a:solidFill>
              <a:latin typeface="Times New Roman"/>
              <a:ea typeface="Times New Roman"/>
              <a:cs typeface="Times New Roman"/>
              <a:sym typeface="Times New Roman"/>
            </a:endParaRPr>
          </a:p>
          <a:p>
            <a:pPr indent="0" lvl="0" marL="0" rtl="0" algn="ctr">
              <a:lnSpc>
                <a:spcPct val="115000"/>
              </a:lnSpc>
              <a:spcBef>
                <a:spcPts val="1500"/>
              </a:spcBef>
              <a:spcAft>
                <a:spcPts val="0"/>
              </a:spcAft>
              <a:buNone/>
            </a:pPr>
            <a:r>
              <a:t/>
            </a:r>
            <a:endParaRPr b="1" sz="900">
              <a:solidFill>
                <a:srgbClr val="000000"/>
              </a:solidFill>
              <a:latin typeface="Times New Roman"/>
              <a:ea typeface="Times New Roman"/>
              <a:cs typeface="Times New Roman"/>
              <a:sym typeface="Times New Roman"/>
            </a:endParaRPr>
          </a:p>
          <a:p>
            <a:pPr indent="0" lvl="0" marL="0" rtl="0" algn="ctr">
              <a:spcBef>
                <a:spcPts val="1500"/>
              </a:spcBef>
              <a:spcAft>
                <a:spcPts val="0"/>
              </a:spcAft>
              <a:buNone/>
            </a:pPr>
            <a:r>
              <a:t/>
            </a:r>
            <a:endParaRPr sz="1200">
              <a:solidFill>
                <a:srgbClr val="000000"/>
              </a:solidFill>
              <a:latin typeface="Open Sans"/>
              <a:ea typeface="Open Sans"/>
              <a:cs typeface="Open Sans"/>
              <a:sym typeface="Open Sans"/>
            </a:endParaRPr>
          </a:p>
        </p:txBody>
      </p:sp>
      <p:pic>
        <p:nvPicPr>
          <p:cNvPr id="92" name="Google Shape;92;p17"/>
          <p:cNvPicPr preferRelativeResize="0"/>
          <p:nvPr/>
        </p:nvPicPr>
        <p:blipFill>
          <a:blip r:embed="rId3">
            <a:alphaModFix/>
          </a:blip>
          <a:stretch>
            <a:fillRect/>
          </a:stretch>
        </p:blipFill>
        <p:spPr>
          <a:xfrm>
            <a:off x="2184800" y="560438"/>
            <a:ext cx="5436450" cy="4022626"/>
          </a:xfrm>
          <a:prstGeom prst="rect">
            <a:avLst/>
          </a:prstGeom>
          <a:noFill/>
          <a:ln>
            <a:noFill/>
          </a:ln>
        </p:spPr>
      </p:pic>
      <p:sp>
        <p:nvSpPr>
          <p:cNvPr id="93" name="Google Shape;93;p17"/>
          <p:cNvSpPr txBox="1"/>
          <p:nvPr>
            <p:ph type="title"/>
          </p:nvPr>
        </p:nvSpPr>
        <p:spPr>
          <a:xfrm>
            <a:off x="311700" y="1612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Updates made from Early Insights Report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nvSpPr>
        <p:spPr>
          <a:xfrm>
            <a:off x="522000" y="4583075"/>
            <a:ext cx="9075600" cy="33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None/>
            </a:pPr>
            <a:r>
              <a:rPr b="1" lang="en" sz="1000">
                <a:latin typeface="Times New Roman"/>
                <a:ea typeface="Times New Roman"/>
                <a:cs typeface="Times New Roman"/>
                <a:sym typeface="Times New Roman"/>
              </a:rPr>
              <a:t>Figure 3.</a:t>
            </a:r>
            <a:r>
              <a:rPr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The bar graph illustrates a consistent year-over-year rise in animal-related complaints, with a notable surge in reports starting from 2020.</a:t>
            </a:r>
            <a:endParaRPr sz="1000">
              <a:solidFill>
                <a:srgbClr val="000000"/>
              </a:solidFill>
              <a:latin typeface="Times New Roman"/>
              <a:ea typeface="Times New Roman"/>
              <a:cs typeface="Times New Roman"/>
              <a:sym typeface="Times New Roman"/>
            </a:endParaRPr>
          </a:p>
          <a:p>
            <a:pPr indent="0" lvl="0" marL="0" rtl="0" algn="ctr">
              <a:lnSpc>
                <a:spcPct val="115000"/>
              </a:lnSpc>
              <a:spcBef>
                <a:spcPts val="1500"/>
              </a:spcBef>
              <a:spcAft>
                <a:spcPts val="0"/>
              </a:spcAft>
              <a:buNone/>
            </a:pPr>
            <a:r>
              <a:t/>
            </a:r>
            <a:endParaRPr b="1" sz="900">
              <a:solidFill>
                <a:srgbClr val="000000"/>
              </a:solidFill>
              <a:latin typeface="Times New Roman"/>
              <a:ea typeface="Times New Roman"/>
              <a:cs typeface="Times New Roman"/>
              <a:sym typeface="Times New Roman"/>
            </a:endParaRPr>
          </a:p>
          <a:p>
            <a:pPr indent="0" lvl="0" marL="0" rtl="0" algn="ctr">
              <a:spcBef>
                <a:spcPts val="1500"/>
              </a:spcBef>
              <a:spcAft>
                <a:spcPts val="0"/>
              </a:spcAft>
              <a:buNone/>
            </a:pPr>
            <a:r>
              <a:t/>
            </a:r>
            <a:endParaRPr sz="1200">
              <a:solidFill>
                <a:srgbClr val="000000"/>
              </a:solidFill>
              <a:latin typeface="Open Sans"/>
              <a:ea typeface="Open Sans"/>
              <a:cs typeface="Open Sans"/>
              <a:sym typeface="Open Sans"/>
            </a:endParaRPr>
          </a:p>
        </p:txBody>
      </p:sp>
      <p:sp>
        <p:nvSpPr>
          <p:cNvPr id="99" name="Google Shape;99;p18"/>
          <p:cNvSpPr txBox="1"/>
          <p:nvPr>
            <p:ph type="title"/>
          </p:nvPr>
        </p:nvSpPr>
        <p:spPr>
          <a:xfrm>
            <a:off x="311700" y="1612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Updates made from Early Insights Report </a:t>
            </a:r>
            <a:endParaRPr/>
          </a:p>
        </p:txBody>
      </p:sp>
      <p:pic>
        <p:nvPicPr>
          <p:cNvPr id="100" name="Google Shape;100;p18"/>
          <p:cNvPicPr preferRelativeResize="0"/>
          <p:nvPr/>
        </p:nvPicPr>
        <p:blipFill>
          <a:blip r:embed="rId3">
            <a:alphaModFix/>
          </a:blip>
          <a:stretch>
            <a:fillRect/>
          </a:stretch>
        </p:blipFill>
        <p:spPr>
          <a:xfrm>
            <a:off x="2070088" y="737450"/>
            <a:ext cx="5003826" cy="3782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Updated Implications</a:t>
            </a:r>
            <a:endParaRPr/>
          </a:p>
        </p:txBody>
      </p:sp>
      <p:sp>
        <p:nvSpPr>
          <p:cNvPr id="106" name="Google Shape;106;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12121"/>
              </a:buClr>
              <a:buSzPts val="1800"/>
              <a:buChar char="-"/>
            </a:pPr>
            <a:r>
              <a:rPr b="1" lang="en">
                <a:solidFill>
                  <a:srgbClr val="212121"/>
                </a:solidFill>
              </a:rPr>
              <a:t>Targeted responses</a:t>
            </a:r>
            <a:endParaRPr b="1">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Dogs: leash laws and waste disposal</a:t>
            </a:r>
            <a:endParaRPr sz="1800">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Bedbugs: pest control initiatives, guidelines for landlords and homeowners to combat infestations</a:t>
            </a:r>
            <a:endParaRPr sz="1800">
              <a:solidFill>
                <a:srgbClr val="212121"/>
              </a:solidFill>
            </a:endParaRPr>
          </a:p>
          <a:p>
            <a:pPr indent="-342900" lvl="0" marL="457200" rtl="0" algn="l">
              <a:spcBef>
                <a:spcPts val="0"/>
              </a:spcBef>
              <a:spcAft>
                <a:spcPts val="0"/>
              </a:spcAft>
              <a:buClr>
                <a:srgbClr val="212121"/>
              </a:buClr>
              <a:buSzPts val="1800"/>
              <a:buChar char="-"/>
            </a:pPr>
            <a:r>
              <a:rPr b="1" lang="en">
                <a:solidFill>
                  <a:srgbClr val="212121"/>
                </a:solidFill>
              </a:rPr>
              <a:t>Resource planning</a:t>
            </a:r>
            <a:endParaRPr b="1">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Consistent rise indicates the need for more resources dedicated to animal control and public health</a:t>
            </a:r>
            <a:endParaRPr sz="1800">
              <a:solidFill>
                <a:srgbClr val="212121"/>
              </a:solidFill>
            </a:endParaRPr>
          </a:p>
          <a:p>
            <a:pPr indent="-342900" lvl="1" marL="914400" rtl="0" algn="l">
              <a:spcBef>
                <a:spcPts val="0"/>
              </a:spcBef>
              <a:spcAft>
                <a:spcPts val="0"/>
              </a:spcAft>
              <a:buClr>
                <a:srgbClr val="212121"/>
              </a:buClr>
              <a:buSzPts val="1800"/>
              <a:buChar char="-"/>
            </a:pPr>
            <a:r>
              <a:rPr lang="en" sz="1800">
                <a:solidFill>
                  <a:srgbClr val="212121"/>
                </a:solidFill>
              </a:rPr>
              <a:t>Develop long-term strategies to address the root causes</a:t>
            </a:r>
            <a:endParaRPr sz="1800">
              <a:solidFill>
                <a:srgbClr val="21212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951450"/>
            <a:ext cx="8520600" cy="324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Where are the complaints coming from geographically? Is there any trend to type of animal complaint and area?</a:t>
            </a:r>
            <a:endParaRPr sz="5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402888" y="129350"/>
            <a:ext cx="8338237" cy="4490749"/>
          </a:xfrm>
          <a:prstGeom prst="rect">
            <a:avLst/>
          </a:prstGeom>
          <a:noFill/>
          <a:ln>
            <a:noFill/>
          </a:ln>
        </p:spPr>
      </p:pic>
      <p:sp>
        <p:nvSpPr>
          <p:cNvPr id="117" name="Google Shape;117;p21"/>
          <p:cNvSpPr txBox="1"/>
          <p:nvPr/>
        </p:nvSpPr>
        <p:spPr>
          <a:xfrm>
            <a:off x="-53537" y="4620100"/>
            <a:ext cx="9251100" cy="33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1500"/>
              </a:spcAft>
              <a:buNone/>
            </a:pPr>
            <a:r>
              <a:rPr b="1" lang="en" sz="1000">
                <a:latin typeface="Times New Roman"/>
                <a:ea typeface="Times New Roman"/>
                <a:cs typeface="Times New Roman"/>
                <a:sym typeface="Times New Roman"/>
              </a:rPr>
              <a:t>Figure 4: </a:t>
            </a:r>
            <a:r>
              <a:rPr lang="en" sz="1000">
                <a:latin typeface="Times New Roman"/>
                <a:ea typeface="Times New Roman"/>
                <a:cs typeface="Times New Roman"/>
                <a:sym typeface="Times New Roman"/>
              </a:rPr>
              <a:t>The bar chart of animal complaints by zip code reveals a significant variation ranging from a high of 6,472 in the 01224 area to a low of 3 in the 02446 area.</a:t>
            </a:r>
            <a:endParaRPr b="1" sz="10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